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8"/>
    <p:sldId id="273" r:id="rId29"/>
    <p:sldId id="274" r:id="rId30"/>
    <p:sldId id="275" r:id="rId31"/>
    <p:sldId id="276" r:id="rId32"/>
    <p:sldId id="277" r:id="rId33"/>
  </p:sldIdLst>
  <p:sldSz cx="18288000" cy="10287000"/>
  <p:notesSz cx="6858000" cy="9144000"/>
  <p:embeddedFontLst>
    <p:embeddedFont>
      <p:font typeface="ZEN角ゴシックNEW Bold" charset="1" panose="00000000000000000000"/>
      <p:regular r:id="rId22"/>
    </p:embeddedFont>
    <p:embeddedFont>
      <p:font typeface="ZEN角ゴシックNEW Heavy" charset="1" panose="00000000000000000000"/>
      <p:regular r:id="rId23"/>
    </p:embeddedFont>
    <p:embeddedFont>
      <p:font typeface="Futura Medium" charset="1" panose="020B0502020204020303"/>
      <p:regular r:id="rId24"/>
    </p:embeddedFont>
    <p:embeddedFont>
      <p:font typeface="ZEN角ゴシックNEW Medium" charset="1" panose="00000000000000000000"/>
      <p:regular r:id="rId25"/>
    </p:embeddedFont>
    <p:embeddedFont>
      <p:font typeface="Futura Bold" charset="1" panose="020B0702020204020203"/>
      <p:regular r:id="rId26"/>
    </p:embeddedFont>
    <p:embeddedFont>
      <p:font typeface="Futura Ultra-Bold" charset="1" panose="020B08020202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font" Target="fonts/font22.fntdata"/><Relationship Id="rId23" Type="http://schemas.openxmlformats.org/officeDocument/2006/relationships/font" Target="fonts/font23.fntdata"/><Relationship Id="rId24" Type="http://schemas.openxmlformats.org/officeDocument/2006/relationships/font" Target="fonts/font24.fntdata"/><Relationship Id="rId25" Type="http://schemas.openxmlformats.org/officeDocument/2006/relationships/font" Target="fonts/font25.fntdata"/><Relationship Id="rId26" Type="http://schemas.openxmlformats.org/officeDocument/2006/relationships/font" Target="fonts/font26.fntdata"/><Relationship Id="rId27" Type="http://schemas.openxmlformats.org/officeDocument/2006/relationships/font" Target="fonts/font27.fntdata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296" y="2979668"/>
            <a:ext cx="18281704" cy="296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03"/>
              </a:lnSpc>
            </a:pPr>
            <a:r>
              <a:rPr lang="en-US" b="true" sz="9438" spc="91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新規サービス</a:t>
            </a:r>
          </a:p>
          <a:p>
            <a:pPr algn="ctr" marL="0" indent="0" lvl="0">
              <a:lnSpc>
                <a:spcPts val="11703"/>
              </a:lnSpc>
            </a:pPr>
            <a:r>
              <a:rPr lang="en-US" b="true" sz="9438" spc="91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プレゼンテーション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9284" y="8053514"/>
            <a:ext cx="12009157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b="true" sz="3199" spc="479">
                <a:solidFill>
                  <a:srgbClr val="FFFFFF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ARKグラフィック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6" y="5922571"/>
            <a:ext cx="18281704" cy="88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b="true" sz="4262" spc="639">
                <a:solidFill>
                  <a:srgbClr val="FFFFFF"/>
                </a:solidFill>
                <a:latin typeface="Futura Medium"/>
                <a:ea typeface="Futura Medium"/>
                <a:cs typeface="Futura Medium"/>
                <a:sym typeface="Futura Medium"/>
              </a:rPr>
              <a:t>New service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233325" y="1475941"/>
            <a:ext cx="7290047" cy="7312001"/>
          </a:xfrm>
          <a:custGeom>
            <a:avLst/>
            <a:gdLst/>
            <a:ahLst/>
            <a:cxnLst/>
            <a:rect r="r" b="b" t="t" l="l"/>
            <a:pathLst>
              <a:path h="7312001" w="7290047">
                <a:moveTo>
                  <a:pt x="0" y="0"/>
                </a:moveTo>
                <a:lnTo>
                  <a:pt x="7290047" y="0"/>
                </a:lnTo>
                <a:lnTo>
                  <a:pt x="7290047" y="7312001"/>
                </a:lnTo>
                <a:lnTo>
                  <a:pt x="0" y="7312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01" t="0" r="0" b="0"/>
            </a:stretch>
          </a:blipFill>
          <a:ln w="38100" cap="sq">
            <a:solidFill>
              <a:srgbClr val="2D8BBA">
                <a:alpha val="9804"/>
              </a:srgbClr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801187" y="2545166"/>
            <a:ext cx="4199358" cy="6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336" b="true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改善策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2162" y="3844161"/>
            <a:ext cx="5174663" cy="3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広告を強化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独自性を明確化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魅力的なPR実施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価格の明確化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ターゲット精査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SNS活用強化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4628" y="1475941"/>
            <a:ext cx="7265235" cy="7221073"/>
            <a:chOff x="0" y="0"/>
            <a:chExt cx="1913478" cy="19018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478" cy="1901846"/>
            </a:xfrm>
            <a:custGeom>
              <a:avLst/>
              <a:gdLst/>
              <a:ahLst/>
              <a:cxnLst/>
              <a:rect r="r" b="b" t="t" l="l"/>
              <a:pathLst>
                <a:path h="1901846" w="1913478">
                  <a:moveTo>
                    <a:pt x="0" y="0"/>
                  </a:moveTo>
                  <a:lnTo>
                    <a:pt x="1913478" y="0"/>
                  </a:lnTo>
                  <a:lnTo>
                    <a:pt x="1913478" y="1901846"/>
                  </a:lnTo>
                  <a:lnTo>
                    <a:pt x="0" y="1901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E4E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913478" cy="1978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000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772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67324" y="2545166"/>
            <a:ext cx="4199358" cy="6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336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8300" y="3844161"/>
            <a:ext cx="5565875" cy="3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認知度が低い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競合との差別化不足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訴求力が弱い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価格設定が不明瞭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ターゲットが曖昧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集客施策が不足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794338">
            <a:off x="8250553" y="4855289"/>
            <a:ext cx="1965543" cy="975401"/>
          </a:xfrm>
          <a:custGeom>
            <a:avLst/>
            <a:gdLst/>
            <a:ahLst/>
            <a:cxnLst/>
            <a:rect r="r" b="b" t="t" l="l"/>
            <a:pathLst>
              <a:path h="975401" w="1965543">
                <a:moveTo>
                  <a:pt x="0" y="0"/>
                </a:moveTo>
                <a:lnTo>
                  <a:pt x="1965543" y="0"/>
                </a:lnTo>
                <a:lnTo>
                  <a:pt x="1965543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9622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34833" y="3039119"/>
            <a:ext cx="3770901" cy="5270784"/>
            <a:chOff x="0" y="0"/>
            <a:chExt cx="1218451" cy="17030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44521" y="3039119"/>
            <a:ext cx="3770901" cy="5270784"/>
            <a:chOff x="0" y="0"/>
            <a:chExt cx="1218451" cy="17030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71144" y="3984996"/>
            <a:ext cx="3253289" cy="4066612"/>
          </a:xfrm>
          <a:custGeom>
            <a:avLst/>
            <a:gdLst/>
            <a:ahLst/>
            <a:cxnLst/>
            <a:rect r="r" b="b" t="t" l="l"/>
            <a:pathLst>
              <a:path h="4066612" w="3253289">
                <a:moveTo>
                  <a:pt x="0" y="0"/>
                </a:moveTo>
                <a:lnTo>
                  <a:pt x="3253290" y="0"/>
                </a:lnTo>
                <a:lnTo>
                  <a:pt x="3253290" y="4066612"/>
                </a:lnTo>
                <a:lnTo>
                  <a:pt x="0" y="406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515" t="0" r="-9484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2302338" y="3039119"/>
            <a:ext cx="3770901" cy="5270784"/>
            <a:chOff x="0" y="0"/>
            <a:chExt cx="1218451" cy="17030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340366" y="5206228"/>
            <a:ext cx="690594" cy="1032459"/>
          </a:xfrm>
          <a:custGeom>
            <a:avLst/>
            <a:gdLst/>
            <a:ahLst/>
            <a:cxnLst/>
            <a:rect r="r" b="b" t="t" l="l"/>
            <a:pathLst>
              <a:path h="1032459" w="690594">
                <a:moveTo>
                  <a:pt x="0" y="0"/>
                </a:moveTo>
                <a:lnTo>
                  <a:pt x="690593" y="0"/>
                </a:lnTo>
                <a:lnTo>
                  <a:pt x="690593" y="1032459"/>
                </a:lnTo>
                <a:lnTo>
                  <a:pt x="0" y="103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63072" y="5206228"/>
            <a:ext cx="690594" cy="1032459"/>
          </a:xfrm>
          <a:custGeom>
            <a:avLst/>
            <a:gdLst/>
            <a:ahLst/>
            <a:cxnLst/>
            <a:rect r="r" b="b" t="t" l="l"/>
            <a:pathLst>
              <a:path h="1032459" w="690594">
                <a:moveTo>
                  <a:pt x="0" y="0"/>
                </a:moveTo>
                <a:lnTo>
                  <a:pt x="690594" y="0"/>
                </a:lnTo>
                <a:lnTo>
                  <a:pt x="690594" y="1032459"/>
                </a:lnTo>
                <a:lnTo>
                  <a:pt x="0" y="103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23435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市場やターゲット層のニーズを把握し、競合との差別化ポイントを明確にする。データ分析を基に、最適な戦略を策定し、プロダクトやサービスの方向性を固めることからスタートする。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3124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ターゲットに響くプロモーションを展開し、認知度を向上させる。SNSや広告を活用し、ブランドの魅力を伝えながら、ユーザーとの接点を増やし、ファンを獲得する施策を実施する。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90941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得られたフィードバックを基にサービスを改善し、継続的な成長を目指す。ユーザーとの関係を強化し、リピーターを増やすことで、ブランドの定着と長期的な成功を実現する。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63866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86573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26B9DB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82266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FF56B1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82839" y="3784971"/>
            <a:ext cx="3046409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ファーストステップ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92527" y="3784971"/>
            <a:ext cx="3068716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セカンドステップ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50344" y="3784971"/>
            <a:ext cx="3068716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FF56B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サードトステップ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5556" y="1456634"/>
            <a:ext cx="5848965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488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605715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デザインコンセプト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2390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デザインコンセプトを検討しました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21365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103708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19374" y="1257718"/>
            <a:ext cx="2829473" cy="7735753"/>
          </a:xfrm>
          <a:custGeom>
            <a:avLst/>
            <a:gdLst/>
            <a:ahLst/>
            <a:cxnLst/>
            <a:rect r="r" b="b" t="t" l="l"/>
            <a:pathLst>
              <a:path h="7735753" w="2829473">
                <a:moveTo>
                  <a:pt x="0" y="0"/>
                </a:moveTo>
                <a:lnTo>
                  <a:pt x="2829472" y="0"/>
                </a:lnTo>
                <a:lnTo>
                  <a:pt x="2829472" y="7735753"/>
                </a:lnTo>
                <a:lnTo>
                  <a:pt x="0" y="773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96" t="0" r="-224338" b="-638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57749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コンセプト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34819" y="3671435"/>
            <a:ext cx="10432163" cy="225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3"/>
              </a:lnSpc>
            </a:pPr>
            <a:r>
              <a:rPr lang="en-US" sz="6002" spc="900" b="true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感動を呼ぶ、</a:t>
            </a:r>
          </a:p>
          <a:p>
            <a:pPr algn="l">
              <a:lnSpc>
                <a:spcPts val="9183"/>
              </a:lnSpc>
            </a:pPr>
            <a:r>
              <a:rPr lang="en-US" sz="6002" spc="900" b="true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スマートな未来デザイン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39371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410509" y="1570934"/>
            <a:ext cx="9320457" cy="7104394"/>
            <a:chOff x="0" y="0"/>
            <a:chExt cx="12427275" cy="947252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6296" t="0" r="6296" b="0"/>
            <a:stretch>
              <a:fillRect/>
            </a:stretch>
          </p:blipFill>
          <p:spPr>
            <a:xfrm flipH="false" flipV="false">
              <a:off x="0" y="0"/>
              <a:ext cx="12427275" cy="947252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133405" y="3211800"/>
            <a:ext cx="4604120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129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スマートな</a:t>
            </a:r>
          </a:p>
          <a:p>
            <a:pPr algn="l">
              <a:lnSpc>
                <a:spcPts val="5664"/>
              </a:lnSpc>
            </a:pPr>
            <a:r>
              <a:rPr lang="en-US" sz="3702" spc="1129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未来デザインへ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3405" y="5166317"/>
            <a:ext cx="4235989" cy="348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テクノロジーと創造力を融合し、より快適で効率的な未来をデザインする。シンプルかつ洗練されたアイデアで、人々の生活を豊かにし、新しい価値を生み出すスマートなソリューションを提供していく。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1036" y="1456634"/>
            <a:ext cx="4016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9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コンセプト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5872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545632" y="2652218"/>
          <a:ext cx="13317450" cy="5495643"/>
        </p:xfrm>
        <a:graphic>
          <a:graphicData uri="http://schemas.openxmlformats.org/drawingml/2006/table">
            <a:tbl>
              <a:tblPr/>
              <a:tblGrid>
                <a:gridCol w="5822995"/>
                <a:gridCol w="7494455"/>
              </a:tblGrid>
              <a:tr h="10855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会 社 名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ARKグラフィック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所在地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〒123-4567　高田市大通り１丁目２−３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電話番号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01-2345-6789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メールアドレス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hello@subarashiisaito.co.jp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Heavy"/>
                          <a:ea typeface="ZEN角ゴシックNEW Heavy"/>
                          <a:cs typeface="ZEN角ゴシックNEW Heavy"/>
                          <a:sym typeface="ZEN角ゴシックNEW Heavy"/>
                        </a:rPr>
                        <a:t>　ホームページ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www.subarashiisaito.co.jp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6" id="16"/>
          <p:cNvSpPr/>
          <p:nvPr/>
        </p:nvSpPr>
        <p:spPr>
          <a:xfrm flipV="true">
            <a:off x="7898134" y="2668991"/>
            <a:ext cx="0" cy="5495643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992953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4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会社概要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576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042907" y="3913762"/>
            <a:ext cx="12079004" cy="14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9"/>
              </a:lnSpc>
            </a:pPr>
            <a:r>
              <a:rPr lang="en-US" b="true" sz="7699" spc="162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5867" y="5548751"/>
            <a:ext cx="13856266" cy="48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b="true" sz="2599" spc="389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ご清聴ありがとうございました。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99284" y="8005889"/>
            <a:ext cx="12009157" cy="58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419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ARKグラフィック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ワクワクの始まり！AIエージェントの世界へようこそ！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/>
            </a:pPr>
            <a:r>
              <a:t>皆さん、こんにちは！これからAIエージェントという、ワクワクする新しい世界への冒険に一緒に出発しましょう！プログラミングの基礎知識は既にある皆さんなら、これからの旅をもっと楽しめるはずです。</a:t>
            </a:r>
          </a:p>
          <a:p>
            <a:r>
              <a:t>AIエージェントは、私たちの生活に既に溢れているんですよ。スマートスピーカー、自動運転車、レコメンドシステムなど全てがAIエージェントの技術を使っています。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3657600"/>
            <a:ext cx="7315200" cy="1828800"/>
          </a:xfrm>
          <a:prstGeom prst="rect">
            <a:avLst/>
          </a:prstGeom>
          <a:solidFill>
            <a:srgbClr val="F0F0F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3657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画像ファイル 'map.jpg' が見つかりません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初心者の入口！AIエージェントとは？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914400" y="1828800"/>
            <a:ext cx="7315200" cy="2743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14400" y="1828800"/>
            <a:ext cx="73152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/>
            </a:pPr>
            <a:r>
              <a:t>AIエージェントとは、環境を認識し、目標を達成するために自分で行動するAIのことです。まるでゲームのキャラクターのようですね！</a:t>
            </a:r>
          </a:p>
          <a:p/>
          <a:p>
            <a:pPr>
              <a:defRPr b="1" sz="1600"/>
            </a:pPr>
            <a:r>
              <a:t>３つの重要な能力：</a:t>
            </a:r>
          </a:p>
          <a:p/>
          <a:p>
            <a:pPr>
              <a:defRPr sz="1400"/>
            </a:pPr>
            <a:r>
              <a:t>    * 知覚: 環境の情報を収集、解析（例：カメラで画像認識、センサーで音声認識）</a:t>
            </a:r>
          </a:p>
          <a:p>
            <a:pPr>
              <a:defRPr sz="1400"/>
            </a:pPr>
            <a:r>
              <a:t>    * 意思決定: 収集した情報に基づいて、最適な行動を選択する（例：ルート選択、最適な回答の選択）</a:t>
            </a:r>
          </a:p>
          <a:p>
            <a:pPr>
              <a:defRPr sz="1400"/>
            </a:pPr>
            <a:r>
              <a:t>    * 行動: 選択した行動を実行する（例：車の操作、メール送信）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比較だ！AIエージェント vs. チャットボット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8288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</a:tblGrid>
              <a:tr h="6858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特徴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AIエージェント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チャットボット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特定タスクの実行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会話による情報提供、タスク支援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知覚、意思決定、行動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会話インターフェース、情報検索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自動運転車、パーソナルアシスタント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オンラインカスタマーサポート、予約システム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635330" y="2854314"/>
            <a:ext cx="10322244" cy="544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現状分析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マーケティング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問題点と改善策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コンセプト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会社情報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6618" y="1722142"/>
            <a:ext cx="5696214" cy="51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spc="1374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本日のアジェンダ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19374" y="1257718"/>
            <a:ext cx="2829473" cy="7735753"/>
          </a:xfrm>
          <a:custGeom>
            <a:avLst/>
            <a:gdLst/>
            <a:ahLst/>
            <a:cxnLst/>
            <a:rect r="r" b="b" t="t" l="l"/>
            <a:pathLst>
              <a:path h="7735753" w="2829473">
                <a:moveTo>
                  <a:pt x="0" y="0"/>
                </a:moveTo>
                <a:lnTo>
                  <a:pt x="2829472" y="0"/>
                </a:lnTo>
                <a:lnTo>
                  <a:pt x="2829472" y="7735753"/>
                </a:lnTo>
                <a:lnTo>
                  <a:pt x="0" y="773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851" t="0" r="-142119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身近なAIエージェントの応用例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8229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600"/>
            </a:pPr>
            <a:r>
              <a:t>1. スマートホームアシスタント：温度調整、照明制御、セキュリティ監視</a:t>
            </a:r>
          </a:p>
          <a:p>
            <a:pPr>
              <a:defRPr sz="1600"/>
            </a:pPr>
            <a:r>
              <a:t>2. パーソナルアシスタント：スケジュール管理、リマインダー設定、情報検索</a:t>
            </a:r>
          </a:p>
          <a:p>
            <a:pPr>
              <a:defRPr sz="1600"/>
            </a:pPr>
            <a:r>
              <a:t>3. 自動運転車：環境認識、ルート計画、実時間での運転判断</a:t>
            </a:r>
          </a:p>
          <a:p>
            <a:pPr>
              <a:defRPr sz="1600"/>
            </a:pPr>
            <a:r>
              <a:t>4. レコメンドシステム：ユーザー行動分析、好みの学習、パーソナライズされた提案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AIエージェントの仕組み：基本構造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Rounded Rectangle 3"/>
          <p:cNvSpPr/>
          <p:nvPr/>
        </p:nvSpPr>
        <p:spPr>
          <a:xfrm>
            <a:off x="1828800" y="1828800"/>
            <a:ext cx="1828800" cy="1371600"/>
          </a:xfrm>
          <a:prstGeom prst="roundRect">
            <a:avLst/>
          </a:prstGeom>
          <a:solidFill>
            <a:srgbClr val="C8E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828800" y="1828800"/>
            <a:ext cx="1828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センサー/知覚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0" y="1828800"/>
            <a:ext cx="1828800" cy="1371600"/>
          </a:xfrm>
          <a:prstGeom prst="roundRect">
            <a:avLst/>
          </a:prstGeom>
          <a:solidFill>
            <a:srgbClr val="FFE6C8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0" y="1828800"/>
            <a:ext cx="1828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意思決定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86400" y="1828800"/>
            <a:ext cx="1828800" cy="1371600"/>
          </a:xfrm>
          <a:prstGeom prst="roundRect">
            <a:avLst/>
          </a:prstGeom>
          <a:solidFill>
            <a:srgbClr val="E6FFC8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486400" y="1828800"/>
            <a:ext cx="1828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アクション/行動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28800" y="3657600"/>
            <a:ext cx="5486400" cy="914400"/>
          </a:xfrm>
          <a:prstGeom prst="roundRect">
            <a:avLst/>
          </a:prstGeom>
          <a:solidFill>
            <a:srgbClr val="DCDC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環境/フィードバック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さあ、AIエージェントの冒険に出発しましょう！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/>
            </a:pPr>
            <a:r>
              <a:t>これからの講義で、AIエージェントの詳細な仕組みや実装方法を学んでいきましょう。基礎から応用まで、ステップバイステップで進めていきます。質問はいつでも歓迎です！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28800" y="3657600"/>
            <a:ext cx="5486400" cy="914400"/>
          </a:xfrm>
          <a:prstGeom prst="roundRect">
            <a:avLst/>
          </a:prstGeom>
          <a:solidFill>
            <a:srgbClr val="F0F0FF"/>
          </a:solidFill>
          <a:ln>
            <a:solidFill>
              <a:srgbClr val="0000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8288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次回予告：AIエージェントの実装 - 初めての自作エージェント！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8534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926964" y="4006864"/>
            <a:ext cx="6524139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2521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現状分析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3639" y="4947838"/>
            <a:ext cx="6457464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現状を詳細に分析しました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19279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 spc="-546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930" y="1375963"/>
            <a:ext cx="7673724" cy="786053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645836" y="1608348"/>
            <a:ext cx="161837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 spc="-719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4705" y="4227341"/>
            <a:ext cx="6788266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20代を獲得するための</a:t>
            </a:r>
          </a:p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戦略を考える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4705" y="6022039"/>
            <a:ext cx="7019588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20代の嗜好やライフスタイルを深く理解し、魅力的なプロダクトやサービスを提供することが重要です。トレンドを押さえつつ、共感を生むマーケティング施策や効果的な戦略を構築していきます。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3392" y="227035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</a:t>
            </a: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分析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372659" y="1359924"/>
            <a:ext cx="5683740" cy="7497643"/>
            <a:chOff x="0" y="0"/>
            <a:chExt cx="7578320" cy="999685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24730" t="0" r="24730" b="0"/>
            <a:stretch>
              <a:fillRect/>
            </a:stretch>
          </p:blipFill>
          <p:spPr>
            <a:xfrm flipH="false" flipV="false">
              <a:off x="0" y="0"/>
              <a:ext cx="7578320" cy="9996857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8116253" y="3611336"/>
            <a:ext cx="8206240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サービスにあった</a:t>
            </a:r>
          </a:p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プロダクトを目指す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6253" y="5406034"/>
            <a:ext cx="8404067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現在の市場動向やユーザーのニーズを深く理解し、サービスに最適なプロダクトを設計することが重要です。課題を明確にし、競争力のある価値を提供できるよう、機能やデザインを最適化していきます。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6659" y="1679030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</a:t>
            </a: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分析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59103" y="1017024"/>
            <a:ext cx="161837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 spc="-719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64964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639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マーケティングを詳細に分析しました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772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666136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6947161" y="1552941"/>
            <a:ext cx="0" cy="817085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4539" y="1577867"/>
            <a:ext cx="3193284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726640" y="3140121"/>
          <a:ext cx="14799814" cy="5251935"/>
        </p:xfrm>
        <a:graphic>
          <a:graphicData uri="http://schemas.openxmlformats.org/drawingml/2006/table">
            <a:tbl>
              <a:tblPr/>
              <a:tblGrid>
                <a:gridCol w="2959963"/>
                <a:gridCol w="2959963"/>
                <a:gridCol w="2959963"/>
                <a:gridCol w="2959963"/>
                <a:gridCol w="2959963"/>
              </a:tblGrid>
              <a:tr h="660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競　合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A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B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C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D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6B1"/>
                    </a:solidFill>
                  </a:tcPr>
                </a:tc>
              </a:tr>
              <a:tr h="12273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サービス名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AAAA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BBBB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CCCC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DDDD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難易度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高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低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言　語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日・英・中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価　格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3,000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5,000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7,500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2,500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7471036" y="1505316"/>
            <a:ext cx="90554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競合との比較して</a:t>
            </a:r>
          </a:p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サービスは特徴を全面にだしていく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9376" y="929070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6947161" y="1552941"/>
            <a:ext cx="0" cy="817085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4539" y="1577867"/>
            <a:ext cx="3391149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1036" y="1505316"/>
            <a:ext cx="936955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競合との比較してみても</a:t>
            </a:r>
          </a:p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昨年は最高の伸び率を記録している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9376" y="929070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14915" y="1691148"/>
            <a:ext cx="15658170" cy="8610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64964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639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問題点と改善策を分析しました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772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666136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DAGjn0kQpjM</dc:identifier>
  <dcterms:modified xsi:type="dcterms:W3CDTF">2011-08-01T06:04:30Z</dcterms:modified>
  <cp:revision>1</cp:revision>
</cp:coreProperties>
</file>